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5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59C721-A400-2A46-95F3-DE5C36BF36B1}" v="14" dt="2022-10-14T15:35:41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46"/>
    <p:restoredTop sz="95915"/>
  </p:normalViewPr>
  <p:slideViewPr>
    <p:cSldViewPr snapToGrid="0">
      <p:cViewPr varScale="1">
        <p:scale>
          <a:sx n="97" d="100"/>
          <a:sy n="97" d="100"/>
        </p:scale>
        <p:origin x="240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0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1D6D4-E6AB-414C-8718-86BAA1C98088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1E982-A393-8F41-A7BE-FA0AC3241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21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E982-A393-8F41-A7BE-FA0AC32418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4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ukechesser?utm_source=unsplash&amp;utm_medium=referral&amp;utm_content=creditCopyText" TargetMode="External"/><Relationship Id="rId2" Type="http://schemas.openxmlformats.org/officeDocument/2006/relationships/hyperlink" Target="https://unsplash.com/@totalshape?utm_source=unsplash&amp;utm_medium=referral&amp;utm_content=creditCopy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es/@brett_jordan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4E23E-0635-1610-8D08-75268BACBC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 Shiny App: </a:t>
            </a:r>
            <a:br>
              <a:rPr lang="en-US" dirty="0"/>
            </a:br>
            <a:r>
              <a:rPr lang="en-US" dirty="0"/>
              <a:t>Student Mental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3E5DA-5703-B936-6338-E3E16C81C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093060"/>
          </a:xfrm>
        </p:spPr>
        <p:txBody>
          <a:bodyPr>
            <a:noAutofit/>
          </a:bodyPr>
          <a:lstStyle/>
          <a:p>
            <a:r>
              <a:rPr lang="en-US" sz="2400" dirty="0"/>
              <a:t>Robert Garcia</a:t>
            </a:r>
          </a:p>
          <a:p>
            <a:r>
              <a:rPr lang="en-US" sz="2400" dirty="0"/>
              <a:t>Fall 2022</a:t>
            </a:r>
          </a:p>
        </p:txBody>
      </p:sp>
    </p:spTree>
    <p:extLst>
      <p:ext uri="{BB962C8B-B14F-4D97-AF65-F5344CB8AC3E}">
        <p14:creationId xmlns:p14="http://schemas.microsoft.com/office/powerpoint/2010/main" val="1961857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0F0A1-CBF2-288D-9217-F4BEC05C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88889-EB25-3520-8DBF-C7BDC09DD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Upload larger dataset</a:t>
            </a:r>
          </a:p>
          <a:p>
            <a:pPr lvl="1"/>
            <a:r>
              <a:rPr lang="en-US" sz="2400" dirty="0"/>
              <a:t>Less skew for gender and year</a:t>
            </a:r>
          </a:p>
          <a:p>
            <a:pPr lvl="1"/>
            <a:r>
              <a:rPr lang="en-US" sz="2400" dirty="0"/>
              <a:t>More students in each major</a:t>
            </a:r>
          </a:p>
          <a:p>
            <a:r>
              <a:rPr lang="en-US" sz="2600" dirty="0"/>
              <a:t>Would be helpful to have longitudinal data to track progress of treatment</a:t>
            </a:r>
          </a:p>
        </p:txBody>
      </p:sp>
    </p:spTree>
    <p:extLst>
      <p:ext uri="{BB962C8B-B14F-4D97-AF65-F5344CB8AC3E}">
        <p14:creationId xmlns:p14="http://schemas.microsoft.com/office/powerpoint/2010/main" val="95815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22A2-D16B-7E1A-2BC5-F8C2BE46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30A2-7348-CFAA-A8C3-38F304394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Total Shape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Luke Chesser</a:t>
            </a:r>
            <a:endParaRPr lang="en-US" dirty="0"/>
          </a:p>
          <a:p>
            <a:r>
              <a:rPr lang="en-US" dirty="0">
                <a:hlinkClick r:id="rId4"/>
              </a:rPr>
              <a:t>Brett Jordan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38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AFB2-2CD5-42A6-A5C6-0D819B9E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1286F-BD09-7CA6-62D7-CA535EA9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does student mental health vary across demographics?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1259C-7BAD-E4B3-5E86-097D511E6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154" y="4937760"/>
            <a:ext cx="3275845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76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711F-EF19-964C-3694-7501880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145C-134F-EAA8-EEE3-E727A8CA5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an app that: </a:t>
            </a:r>
          </a:p>
          <a:p>
            <a:pPr lvl="1"/>
            <a:r>
              <a:rPr lang="en-US" sz="2400" dirty="0"/>
              <a:t>Gives us insights about student mental health</a:t>
            </a:r>
          </a:p>
          <a:p>
            <a:pPr lvl="1"/>
            <a:r>
              <a:rPr lang="en-US" sz="2400" dirty="0"/>
              <a:t>Visualizes data</a:t>
            </a:r>
          </a:p>
          <a:p>
            <a:pPr lvl="1"/>
            <a:r>
              <a:rPr lang="en-US" sz="2400" dirty="0"/>
              <a:t>Allows users to give input and adjust display in real-time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E7EF4-B922-52E8-5A1E-55756A9C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7980" y="5102352"/>
            <a:ext cx="2634020" cy="17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4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4674F-83F5-C8CF-5AE1-5E3E5EF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97FF-8FCE-D579-A35A-6F487BED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 = 101 </a:t>
            </a:r>
          </a:p>
          <a:p>
            <a:r>
              <a:rPr lang="en-US" sz="2400" dirty="0"/>
              <a:t>International Islamic University of Malaysia</a:t>
            </a:r>
          </a:p>
          <a:p>
            <a:r>
              <a:rPr lang="en-US" sz="2400" dirty="0"/>
              <a:t>Columns include: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887853-3635-4F67-F70D-AB6ED37E4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403815"/>
              </p:ext>
            </p:extLst>
          </p:nvPr>
        </p:nvGraphicFramePr>
        <p:xfrm>
          <a:off x="234176" y="4851252"/>
          <a:ext cx="1171993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993">
                  <a:extLst>
                    <a:ext uri="{9D8B030D-6E8A-4147-A177-3AD203B41FA5}">
                      <a16:colId xmlns:a16="http://schemas.microsoft.com/office/drawing/2014/main" val="1865180920"/>
                    </a:ext>
                  </a:extLst>
                </a:gridCol>
                <a:gridCol w="913285">
                  <a:extLst>
                    <a:ext uri="{9D8B030D-6E8A-4147-A177-3AD203B41FA5}">
                      <a16:colId xmlns:a16="http://schemas.microsoft.com/office/drawing/2014/main" val="1689557092"/>
                    </a:ext>
                  </a:extLst>
                </a:gridCol>
                <a:gridCol w="1059366">
                  <a:extLst>
                    <a:ext uri="{9D8B030D-6E8A-4147-A177-3AD203B41FA5}">
                      <a16:colId xmlns:a16="http://schemas.microsoft.com/office/drawing/2014/main" val="1106196029"/>
                    </a:ext>
                  </a:extLst>
                </a:gridCol>
                <a:gridCol w="1092819">
                  <a:extLst>
                    <a:ext uri="{9D8B030D-6E8A-4147-A177-3AD203B41FA5}">
                      <a16:colId xmlns:a16="http://schemas.microsoft.com/office/drawing/2014/main" val="3366646026"/>
                    </a:ext>
                  </a:extLst>
                </a:gridCol>
                <a:gridCol w="1182029">
                  <a:extLst>
                    <a:ext uri="{9D8B030D-6E8A-4147-A177-3AD203B41FA5}">
                      <a16:colId xmlns:a16="http://schemas.microsoft.com/office/drawing/2014/main" val="2754689260"/>
                    </a:ext>
                  </a:extLst>
                </a:gridCol>
                <a:gridCol w="1282391">
                  <a:extLst>
                    <a:ext uri="{9D8B030D-6E8A-4147-A177-3AD203B41FA5}">
                      <a16:colId xmlns:a16="http://schemas.microsoft.com/office/drawing/2014/main" val="1918909047"/>
                    </a:ext>
                  </a:extLst>
                </a:gridCol>
                <a:gridCol w="1502068">
                  <a:extLst>
                    <a:ext uri="{9D8B030D-6E8A-4147-A177-3AD203B41FA5}">
                      <a16:colId xmlns:a16="http://schemas.microsoft.com/office/drawing/2014/main" val="828669149"/>
                    </a:ext>
                  </a:extLst>
                </a:gridCol>
                <a:gridCol w="1171993">
                  <a:extLst>
                    <a:ext uri="{9D8B030D-6E8A-4147-A177-3AD203B41FA5}">
                      <a16:colId xmlns:a16="http://schemas.microsoft.com/office/drawing/2014/main" val="3317597659"/>
                    </a:ext>
                  </a:extLst>
                </a:gridCol>
                <a:gridCol w="983539">
                  <a:extLst>
                    <a:ext uri="{9D8B030D-6E8A-4147-A177-3AD203B41FA5}">
                      <a16:colId xmlns:a16="http://schemas.microsoft.com/office/drawing/2014/main" val="3953179697"/>
                    </a:ext>
                  </a:extLst>
                </a:gridCol>
                <a:gridCol w="1360447">
                  <a:extLst>
                    <a:ext uri="{9D8B030D-6E8A-4147-A177-3AD203B41FA5}">
                      <a16:colId xmlns:a16="http://schemas.microsoft.com/office/drawing/2014/main" val="3906625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CGPA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Anxiety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Panic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9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72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24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935E-E37C-2FED-0399-CC5BB608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F7D4-E4EE-79F6-CE55-E303C587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Predictor variables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Outcome variables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042839A-38DC-845F-3688-428935BF8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575048"/>
              </p:ext>
            </p:extLst>
          </p:nvPr>
        </p:nvGraphicFramePr>
        <p:xfrm>
          <a:off x="1195658" y="3669702"/>
          <a:ext cx="812800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371580779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159866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7710671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726949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9081123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507146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CGPA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Married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07205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D4B6E55-EE40-3EA0-2CA2-158A7FE94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061844"/>
              </p:ext>
            </p:extLst>
          </p:nvPr>
        </p:nvGraphicFramePr>
        <p:xfrm>
          <a:off x="1195660" y="520245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889689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219979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366223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78230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Anxiety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Panic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292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666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02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B78E-E9AD-1A60-784D-081A217D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C543B-2EB1-622E-F168-9B9238199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Allow users to filter by student demographics</a:t>
            </a:r>
          </a:p>
          <a:p>
            <a:pPr lvl="1"/>
            <a:r>
              <a:rPr lang="en-US" sz="2400" dirty="0"/>
              <a:t>Default setting: Include all students in sample</a:t>
            </a:r>
          </a:p>
          <a:p>
            <a:r>
              <a:rPr lang="en-US" sz="2400" dirty="0"/>
              <a:t>Show how many students are left after filtering</a:t>
            </a:r>
          </a:p>
          <a:p>
            <a:r>
              <a:rPr lang="en-US" sz="2400" dirty="0"/>
              <a:t>Show all output/dependent variables simultaneously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C8D8E-213D-3713-7DEC-2977A86A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933" y="4965700"/>
            <a:ext cx="2523067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0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7DF7-5CFA-B472-735B-24DE546E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9CF99-DF6D-EFF6-C32A-2176DBE1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9" y="2222288"/>
            <a:ext cx="5232766" cy="4492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11467F-665B-B79E-8ED1-A4FCE492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822" y="2222288"/>
            <a:ext cx="6611049" cy="4492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E0F79E-519F-9C38-1BEB-A586161F01F5}"/>
              </a:ext>
            </a:extLst>
          </p:cNvPr>
          <p:cNvSpPr txBox="1"/>
          <p:nvPr/>
        </p:nvSpPr>
        <p:spPr>
          <a:xfrm>
            <a:off x="6562165" y="2514600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6F3563-EA1E-77EF-40ED-EA606F5EE0F5}"/>
              </a:ext>
            </a:extLst>
          </p:cNvPr>
          <p:cNvSpPr txBox="1"/>
          <p:nvPr/>
        </p:nvSpPr>
        <p:spPr>
          <a:xfrm>
            <a:off x="6562165" y="3604737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Anxiety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2D6D7-27EE-E292-C86F-CD9C69F85FE2}"/>
              </a:ext>
            </a:extLst>
          </p:cNvPr>
          <p:cNvSpPr txBox="1"/>
          <p:nvPr/>
        </p:nvSpPr>
        <p:spPr>
          <a:xfrm>
            <a:off x="6562165" y="4815467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Panic Anxiety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96260-3A40-0C94-6457-558804994C99}"/>
              </a:ext>
            </a:extLst>
          </p:cNvPr>
          <p:cNvSpPr txBox="1"/>
          <p:nvPr/>
        </p:nvSpPr>
        <p:spPr>
          <a:xfrm>
            <a:off x="6562165" y="5804783"/>
            <a:ext cx="211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Treatment</a:t>
            </a:r>
          </a:p>
        </p:txBody>
      </p:sp>
    </p:spTree>
    <p:extLst>
      <p:ext uri="{BB962C8B-B14F-4D97-AF65-F5344CB8AC3E}">
        <p14:creationId xmlns:p14="http://schemas.microsoft.com/office/powerpoint/2010/main" val="398478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7ECC-0606-4017-296C-AB06FF83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84A26-DF13-FF27-B6DF-AC5687E66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8 students in year 4</a:t>
            </a:r>
          </a:p>
          <a:p>
            <a:r>
              <a:rPr lang="en-US" dirty="0"/>
              <a:t>Not enough students in each major to make comparisons</a:t>
            </a:r>
          </a:p>
          <a:p>
            <a:r>
              <a:rPr lang="en-US" dirty="0"/>
              <a:t>Gender skew – 75 women, 26 men</a:t>
            </a:r>
          </a:p>
          <a:p>
            <a:r>
              <a:rPr lang="en-US" dirty="0"/>
              <a:t>CGPA skew – 85+% of students have 3.00 cumulative GPA or higher</a:t>
            </a:r>
          </a:p>
          <a:p>
            <a:pPr lvl="1"/>
            <a:r>
              <a:rPr lang="en-US" dirty="0"/>
              <a:t>This is where we see the most mental health symptoms</a:t>
            </a:r>
          </a:p>
          <a:p>
            <a:r>
              <a:rPr lang="en-US" dirty="0"/>
              <a:t>Marital status skew – 16 students married, 85 unmarried</a:t>
            </a:r>
          </a:p>
          <a:p>
            <a:endParaRPr lang="en-US" dirty="0"/>
          </a:p>
          <a:p>
            <a:r>
              <a:rPr lang="en-US" dirty="0"/>
              <a:t>In short: all input variables are skewed – difficult to make any conclusions, especially given small sample size</a:t>
            </a:r>
          </a:p>
        </p:txBody>
      </p:sp>
    </p:spTree>
    <p:extLst>
      <p:ext uri="{BB962C8B-B14F-4D97-AF65-F5344CB8AC3E}">
        <p14:creationId xmlns:p14="http://schemas.microsoft.com/office/powerpoint/2010/main" val="1626158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2D7D-1F53-8C8D-52B0-667A51AD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D143-50A5-D1F1-F34B-E6B707219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This is a proof of concept for mental health dashboards</a:t>
            </a:r>
          </a:p>
          <a:p>
            <a:r>
              <a:rPr lang="en-US" sz="2400" dirty="0"/>
              <a:t>Provides easy snapshots of student mental health</a:t>
            </a:r>
            <a:endParaRPr lang="en-US" sz="2200" dirty="0"/>
          </a:p>
          <a:p>
            <a:r>
              <a:rPr lang="en-US" sz="2400" dirty="0"/>
              <a:t>Can be used to identify demographics most at risk</a:t>
            </a:r>
          </a:p>
          <a:p>
            <a:r>
              <a:rPr lang="en-US" sz="2400" dirty="0"/>
              <a:t>Can be shared with the student body as well as counselors and administrators</a:t>
            </a:r>
          </a:p>
        </p:txBody>
      </p:sp>
    </p:spTree>
    <p:extLst>
      <p:ext uri="{BB962C8B-B14F-4D97-AF65-F5344CB8AC3E}">
        <p14:creationId xmlns:p14="http://schemas.microsoft.com/office/powerpoint/2010/main" val="24357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2790</TotalTime>
  <Words>306</Words>
  <Application>Microsoft Macintosh PowerPoint</Application>
  <PresentationFormat>Widescreen</PresentationFormat>
  <Paragraphs>94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Wingdings 2</vt:lpstr>
      <vt:lpstr>Quotable</vt:lpstr>
      <vt:lpstr>R Shiny App:  Student Mental Health</vt:lpstr>
      <vt:lpstr>Research Question</vt:lpstr>
      <vt:lpstr>Task</vt:lpstr>
      <vt:lpstr>Data set</vt:lpstr>
      <vt:lpstr>Data Display</vt:lpstr>
      <vt:lpstr>App Design</vt:lpstr>
      <vt:lpstr>App Interface</vt:lpstr>
      <vt:lpstr>Insights</vt:lpstr>
      <vt:lpstr>Practical Value</vt:lpstr>
      <vt:lpstr>Future Directions</vt:lpstr>
      <vt:lpstr>Photo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App:  Student Mental Health</dc:title>
  <dc:creator>Robert Garcia</dc:creator>
  <cp:lastModifiedBy>Robert Garcia</cp:lastModifiedBy>
  <cp:revision>26</cp:revision>
  <dcterms:created xsi:type="dcterms:W3CDTF">2022-10-12T17:05:17Z</dcterms:created>
  <dcterms:modified xsi:type="dcterms:W3CDTF">2022-10-14T16:17:28Z</dcterms:modified>
</cp:coreProperties>
</file>